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9724AF7-C5FF-4DEF-BFEF-64256571A0DF}"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2694796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9724AF7-C5FF-4DEF-BFEF-64256571A0DF}"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3791351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9724AF7-C5FF-4DEF-BFEF-64256571A0DF}"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190602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9724AF7-C5FF-4DEF-BFEF-64256571A0DF}"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509786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9724AF7-C5FF-4DEF-BFEF-64256571A0DF}" type="datetimeFigureOut">
              <a:rPr lang="ar-IQ" smtClean="0"/>
              <a:t>15/01/1441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402218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9724AF7-C5FF-4DEF-BFEF-64256571A0DF}"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118068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9724AF7-C5FF-4DEF-BFEF-64256571A0DF}" type="datetimeFigureOut">
              <a:rPr lang="ar-IQ" smtClean="0"/>
              <a:t>15/01/1441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327396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9724AF7-C5FF-4DEF-BFEF-64256571A0DF}" type="datetimeFigureOut">
              <a:rPr lang="ar-IQ" smtClean="0"/>
              <a:t>15/01/1441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3336089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9724AF7-C5FF-4DEF-BFEF-64256571A0DF}" type="datetimeFigureOut">
              <a:rPr lang="ar-IQ" smtClean="0"/>
              <a:t>15/01/1441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2250758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9724AF7-C5FF-4DEF-BFEF-64256571A0DF}"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38683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9724AF7-C5FF-4DEF-BFEF-64256571A0DF}" type="datetimeFigureOut">
              <a:rPr lang="ar-IQ" smtClean="0"/>
              <a:t>15/01/1441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048B1EB-FAAE-48C5-BDFD-C43AAE5043A3}" type="slidenum">
              <a:rPr lang="ar-IQ" smtClean="0"/>
              <a:t>‹#›</a:t>
            </a:fld>
            <a:endParaRPr lang="ar-IQ"/>
          </a:p>
        </p:txBody>
      </p:sp>
    </p:spTree>
    <p:extLst>
      <p:ext uri="{BB962C8B-B14F-4D97-AF65-F5344CB8AC3E}">
        <p14:creationId xmlns:p14="http://schemas.microsoft.com/office/powerpoint/2010/main" val="1169435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9724AF7-C5FF-4DEF-BFEF-64256571A0DF}" type="datetimeFigureOut">
              <a:rPr lang="ar-IQ" smtClean="0"/>
              <a:t>15/01/1441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048B1EB-FAAE-48C5-BDFD-C43AAE5043A3}" type="slidenum">
              <a:rPr lang="ar-IQ" smtClean="0"/>
              <a:t>‹#›</a:t>
            </a:fld>
            <a:endParaRPr lang="ar-IQ"/>
          </a:p>
        </p:txBody>
      </p:sp>
    </p:spTree>
    <p:extLst>
      <p:ext uri="{BB962C8B-B14F-4D97-AF65-F5344CB8AC3E}">
        <p14:creationId xmlns:p14="http://schemas.microsoft.com/office/powerpoint/2010/main" val="82618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504" y="188640"/>
            <a:ext cx="8856984" cy="6552728"/>
          </a:xfrm>
        </p:spPr>
        <p:txBody>
          <a:bodyPr>
            <a:normAutofit/>
          </a:bodyPr>
          <a:lstStyle/>
          <a:p>
            <a:pPr algn="just"/>
            <a:r>
              <a:rPr lang="ar-IQ" sz="3600" b="1" dirty="0" smtClean="0">
                <a:solidFill>
                  <a:srgbClr val="C00000"/>
                </a:solidFill>
                <a:effectLst/>
                <a:latin typeface="Times New Roman"/>
                <a:ea typeface="Times New Roman"/>
                <a:cs typeface="Simplified Arabic"/>
              </a:rPr>
              <a:t> * </a:t>
            </a:r>
            <a:r>
              <a:rPr lang="ar-IQ" sz="4000" b="1" dirty="0" smtClean="0">
                <a:solidFill>
                  <a:srgbClr val="C00000"/>
                </a:solidFill>
                <a:effectLst/>
                <a:latin typeface="Times New Roman"/>
                <a:ea typeface="Times New Roman"/>
                <a:cs typeface="Simplified Arabic"/>
              </a:rPr>
              <a:t>مهارة التهديف (التصويب)  </a:t>
            </a:r>
            <a:r>
              <a:rPr lang="en-US" b="1" dirty="0" smtClean="0">
                <a:solidFill>
                  <a:srgbClr val="C00000"/>
                </a:solidFill>
                <a:effectLst/>
                <a:latin typeface="Simplified Arabic"/>
                <a:ea typeface="Times New Roman"/>
                <a:cs typeface="Simplified Arabic"/>
              </a:rPr>
              <a:t>scoring skill</a:t>
            </a:r>
            <a:endParaRPr lang="en-US" dirty="0" smtClean="0">
              <a:effectLst/>
              <a:latin typeface="Times New Roman"/>
              <a:ea typeface="Times New Roman"/>
              <a:cs typeface="Simplified Arabic"/>
            </a:endParaRPr>
          </a:p>
          <a:p>
            <a:pPr algn="just"/>
            <a:r>
              <a:rPr lang="ar-IQ" sz="3600" dirty="0" smtClean="0">
                <a:solidFill>
                  <a:schemeClr val="tx1"/>
                </a:solidFill>
                <a:effectLst/>
                <a:latin typeface="Times New Roman"/>
                <a:ea typeface="Times New Roman"/>
                <a:cs typeface="Simplified Arabic"/>
              </a:rPr>
              <a:t>    </a:t>
            </a:r>
            <a:r>
              <a:rPr lang="ar-IQ" sz="4000" dirty="0" smtClean="0">
                <a:solidFill>
                  <a:schemeClr val="tx1"/>
                </a:solidFill>
                <a:effectLst/>
                <a:latin typeface="Times New Roman"/>
                <a:ea typeface="Times New Roman"/>
                <a:cs typeface="Simplified Arabic"/>
              </a:rPr>
              <a:t>يعد التهديف على المرمى واحداً من أهم أجزاء اللعب الهجومي ، بل يعد واحداً من أهم أساسيات لعبة كرة القدم على الإطلاق ومن المهارات التي من الضروري للاعب كرة القدم إتقانها لأن الهدف النهائي من اللعبة هو إدخال الكرة في مرمى الفريق المنافس ، </a:t>
            </a:r>
            <a:r>
              <a:rPr lang="ar-IQ" sz="4000" dirty="0" smtClean="0">
                <a:solidFill>
                  <a:srgbClr val="00B050"/>
                </a:solidFill>
                <a:effectLst/>
                <a:latin typeface="Times New Roman"/>
                <a:ea typeface="Times New Roman"/>
                <a:cs typeface="Simplified Arabic"/>
              </a:rPr>
              <a:t>حيث يعرف التهديف بأنه</a:t>
            </a:r>
            <a:r>
              <a:rPr lang="ar-IQ" sz="4000" dirty="0" smtClean="0">
                <a:solidFill>
                  <a:schemeClr val="tx1"/>
                </a:solidFill>
                <a:effectLst/>
                <a:latin typeface="Times New Roman"/>
                <a:ea typeface="Times New Roman"/>
                <a:cs typeface="Simplified Arabic"/>
              </a:rPr>
              <a:t> </a:t>
            </a:r>
            <a:r>
              <a:rPr lang="ar-IQ" sz="2800" dirty="0" smtClean="0">
                <a:solidFill>
                  <a:srgbClr val="C00000"/>
                </a:solidFill>
                <a:effectLst/>
                <a:latin typeface="Times New Roman"/>
                <a:ea typeface="Times New Roman"/>
                <a:cs typeface="Simplified Arabic"/>
              </a:rPr>
              <a:t>((</a:t>
            </a:r>
            <a:r>
              <a:rPr lang="ar-IQ" sz="4000" dirty="0" smtClean="0">
                <a:solidFill>
                  <a:srgbClr val="C00000"/>
                </a:solidFill>
                <a:effectLst/>
                <a:latin typeface="Times New Roman"/>
                <a:ea typeface="Times New Roman"/>
                <a:cs typeface="Simplified Arabic"/>
              </a:rPr>
              <a:t> المحاولة الفعلية والجادة للاعب المهاجم لإدخال الكرة بمرمى الفريق الأخر مستغلاً قابليته (الذهنية والبدنية والمهارية والنفسية) ضمن إطار قانون اللعبة </a:t>
            </a:r>
            <a:r>
              <a:rPr lang="ar-IQ" sz="2800" dirty="0" smtClean="0">
                <a:solidFill>
                  <a:srgbClr val="C00000"/>
                </a:solidFill>
                <a:effectLst/>
                <a:latin typeface="Times New Roman"/>
                <a:ea typeface="Times New Roman"/>
                <a:cs typeface="Simplified Arabic"/>
              </a:rPr>
              <a:t>))</a:t>
            </a:r>
            <a:r>
              <a:rPr lang="ar-IQ" sz="4000" dirty="0" smtClean="0">
                <a:solidFill>
                  <a:schemeClr val="tx1"/>
                </a:solidFill>
                <a:effectLst/>
                <a:latin typeface="Times New Roman"/>
                <a:ea typeface="Times New Roman"/>
                <a:cs typeface="Simplified Arabic"/>
              </a:rPr>
              <a:t> ، </a:t>
            </a:r>
            <a:endParaRPr lang="ar-IQ" sz="4000" dirty="0"/>
          </a:p>
        </p:txBody>
      </p:sp>
    </p:spTree>
    <p:extLst>
      <p:ext uri="{BB962C8B-B14F-4D97-AF65-F5344CB8AC3E}">
        <p14:creationId xmlns:p14="http://schemas.microsoft.com/office/powerpoint/2010/main" val="1788368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lnSpcReduction="10000"/>
          </a:bodyPr>
          <a:lstStyle/>
          <a:p>
            <a:pPr marL="0" lvl="0" indent="0" algn="just">
              <a:buNone/>
            </a:pPr>
            <a:r>
              <a:rPr lang="ar-IQ" sz="4000" dirty="0">
                <a:solidFill>
                  <a:srgbClr val="0070C0"/>
                </a:solidFill>
                <a:latin typeface="Times New Roman"/>
                <a:ea typeface="Times New Roman"/>
                <a:cs typeface="Simplified Arabic"/>
              </a:rPr>
              <a:t>حيث إن أداء المهارات الحركية الأساسية كالاستلام والتمرير والمراوغة ما هي إلا استعداد لخدمة مهارة التهديف والتي تعتمد اعتماداً كبيراً على اللياقة البدنية المتكاملة وخاصة القوة العضلية مع مرونة المفاصل وسرعة ودقة الأداء ، كذلك لذكاء اللاعب الدور المهم في حسن التصرف والقدرة على التركيز واستغلال الفرص التي تتاح اليه بأقصر وقت مستخدماً سرعة التفكير وسرعة التنفيذ ، واللاعب المهاجم المميز هو الذي تكون لديه القدرة على التصويب بكلتا القدمين من جميع المستويات والاتجاهات وإجادة العاب الهواء وضرب الكرة بالرأس . </a:t>
            </a:r>
            <a:endParaRPr lang="en-US" sz="4000" dirty="0">
              <a:solidFill>
                <a:srgbClr val="0070C0"/>
              </a:solidFill>
              <a:latin typeface="Times New Roman"/>
              <a:ea typeface="Times New Roman"/>
              <a:cs typeface="Simplified Arabic"/>
            </a:endParaRPr>
          </a:p>
          <a:p>
            <a:pPr marL="0" lvl="0" indent="0" algn="just">
              <a:buNone/>
            </a:pPr>
            <a:endParaRPr lang="ar-IQ" sz="3900" dirty="0">
              <a:solidFill>
                <a:prstClr val="black">
                  <a:tint val="75000"/>
                </a:prstClr>
              </a:solidFill>
            </a:endParaRPr>
          </a:p>
        </p:txBody>
      </p:sp>
    </p:spTree>
    <p:extLst>
      <p:ext uri="{BB962C8B-B14F-4D97-AF65-F5344CB8AC3E}">
        <p14:creationId xmlns:p14="http://schemas.microsoft.com/office/powerpoint/2010/main" val="273147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a:bodyPr>
          <a:lstStyle/>
          <a:p>
            <a:pPr marL="0" lvl="0" indent="0" algn="just">
              <a:buNone/>
            </a:pPr>
            <a:r>
              <a:rPr lang="ar-IQ" sz="4000" b="1" dirty="0" smtClean="0">
                <a:solidFill>
                  <a:srgbClr val="0070C0"/>
                </a:solidFill>
                <a:latin typeface="Times New Roman"/>
                <a:ea typeface="Times New Roman"/>
                <a:cs typeface="Simplified Arabic"/>
              </a:rPr>
              <a:t> </a:t>
            </a:r>
          </a:p>
          <a:p>
            <a:pPr marL="0" lvl="0" indent="0" algn="just">
              <a:buNone/>
            </a:pPr>
            <a:r>
              <a:rPr lang="ar-IQ" sz="4000" b="1" dirty="0">
                <a:solidFill>
                  <a:srgbClr val="0070C0"/>
                </a:solidFill>
                <a:latin typeface="Times New Roman"/>
                <a:ea typeface="Times New Roman"/>
                <a:cs typeface="Simplified Arabic"/>
              </a:rPr>
              <a:t> </a:t>
            </a:r>
            <a:r>
              <a:rPr lang="ar-IQ" sz="4000" b="1" dirty="0" smtClean="0">
                <a:solidFill>
                  <a:srgbClr val="0070C0"/>
                </a:solidFill>
                <a:latin typeface="Times New Roman"/>
                <a:ea typeface="Times New Roman"/>
                <a:cs typeface="Simplified Arabic"/>
              </a:rPr>
              <a:t>الأسس </a:t>
            </a:r>
            <a:r>
              <a:rPr lang="ar-IQ" sz="4000" b="1" dirty="0">
                <a:solidFill>
                  <a:srgbClr val="0070C0"/>
                </a:solidFill>
                <a:latin typeface="Times New Roman"/>
                <a:ea typeface="Times New Roman"/>
                <a:cs typeface="Simplified Arabic"/>
              </a:rPr>
              <a:t>العامة للتهديف ( التصويب ) :</a:t>
            </a:r>
            <a:endParaRPr lang="en-US" sz="4000" dirty="0">
              <a:solidFill>
                <a:prstClr val="black"/>
              </a:solidFill>
              <a:latin typeface="Times New Roman"/>
              <a:ea typeface="Times New Roman"/>
              <a:cs typeface="Simplified Arabic"/>
            </a:endParaRPr>
          </a:p>
          <a:p>
            <a:pPr marL="0" lvl="0" indent="0" algn="just">
              <a:buNone/>
            </a:pPr>
            <a:r>
              <a:rPr lang="ar-IQ" sz="4000" dirty="0">
                <a:solidFill>
                  <a:srgbClr val="C00000"/>
                </a:solidFill>
                <a:latin typeface="Times New Roman"/>
                <a:ea typeface="Times New Roman"/>
                <a:cs typeface="Simplified Arabic"/>
              </a:rPr>
              <a:t>1- من الضروري معرفة وضعية حامي الهدف وكيفية استقباله الكرة ونقاط الضعف والقوة التي يمتلكها . </a:t>
            </a:r>
            <a:endParaRPr lang="en-US" sz="4000" dirty="0">
              <a:solidFill>
                <a:srgbClr val="C00000"/>
              </a:solidFill>
              <a:latin typeface="Times New Roman"/>
              <a:ea typeface="Times New Roman"/>
              <a:cs typeface="Simplified Arabic"/>
            </a:endParaRPr>
          </a:p>
          <a:p>
            <a:pPr marL="0" lvl="0" indent="0" algn="just">
              <a:buNone/>
            </a:pPr>
            <a:r>
              <a:rPr lang="ar-IQ" sz="4000" dirty="0">
                <a:solidFill>
                  <a:srgbClr val="C00000"/>
                </a:solidFill>
                <a:latin typeface="Times New Roman"/>
                <a:ea typeface="Times New Roman"/>
                <a:cs typeface="Simplified Arabic"/>
              </a:rPr>
              <a:t>2- اختبار الأسلوب الأفضل لتنفيذ التهديف انسجاماً مع وضعية الحارس  المنافس . </a:t>
            </a:r>
            <a:endParaRPr lang="en-US" sz="4000" dirty="0">
              <a:solidFill>
                <a:srgbClr val="C00000"/>
              </a:solidFill>
              <a:latin typeface="Times New Roman"/>
              <a:ea typeface="Times New Roman"/>
              <a:cs typeface="Simplified Arabic"/>
            </a:endParaRPr>
          </a:p>
          <a:p>
            <a:pPr marL="0" lvl="0" indent="0" algn="just">
              <a:buNone/>
            </a:pPr>
            <a:r>
              <a:rPr lang="ar-IQ" sz="4000" dirty="0">
                <a:solidFill>
                  <a:srgbClr val="C00000"/>
                </a:solidFill>
                <a:latin typeface="Times New Roman"/>
                <a:ea typeface="Times New Roman"/>
                <a:cs typeface="Simplified Arabic"/>
              </a:rPr>
              <a:t>3- اختيار قوة التهديف والدقة والزاوية المناسبة . </a:t>
            </a:r>
            <a:endParaRPr lang="en-US" sz="4000" dirty="0">
              <a:solidFill>
                <a:srgbClr val="C00000"/>
              </a:solidFill>
              <a:latin typeface="Times New Roman"/>
              <a:ea typeface="Times New Roman"/>
              <a:cs typeface="Simplified Arabic"/>
            </a:endParaRPr>
          </a:p>
          <a:p>
            <a:endParaRPr lang="ar-IQ" sz="4400" dirty="0"/>
          </a:p>
        </p:txBody>
      </p:sp>
    </p:spTree>
    <p:extLst>
      <p:ext uri="{BB962C8B-B14F-4D97-AF65-F5344CB8AC3E}">
        <p14:creationId xmlns:p14="http://schemas.microsoft.com/office/powerpoint/2010/main" val="371052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a:bodyPr>
          <a:lstStyle/>
          <a:p>
            <a:pPr marL="0" indent="0" algn="just">
              <a:buNone/>
            </a:pPr>
            <a:r>
              <a:rPr lang="ar-IQ" sz="3600" dirty="0">
                <a:solidFill>
                  <a:srgbClr val="7030A0"/>
                </a:solidFill>
                <a:latin typeface="Times New Roman"/>
                <a:ea typeface="Times New Roman"/>
                <a:cs typeface="Simplified Arabic"/>
              </a:rPr>
              <a:t>4- التهديف بشكل مفاجئ لمنع حامي الهدف من أخذ الوقت الكافي للاستعداد . </a:t>
            </a:r>
            <a:endParaRPr lang="en-US" sz="3600" dirty="0">
              <a:solidFill>
                <a:srgbClr val="7030A0"/>
              </a:solidFill>
              <a:latin typeface="Times New Roman"/>
              <a:ea typeface="Times New Roman"/>
              <a:cs typeface="Simplified Arabic"/>
            </a:endParaRPr>
          </a:p>
          <a:p>
            <a:pPr marL="0" indent="0" algn="just">
              <a:buNone/>
            </a:pPr>
            <a:r>
              <a:rPr lang="ar-IQ" sz="3600" dirty="0">
                <a:solidFill>
                  <a:srgbClr val="7030A0"/>
                </a:solidFill>
                <a:latin typeface="Times New Roman"/>
                <a:ea typeface="Times New Roman"/>
                <a:cs typeface="Simplified Arabic"/>
              </a:rPr>
              <a:t>5- اجادة اللاعب لجميع أنواع التهديف وألعاب الهواء من الثبات ومن الحركة . </a:t>
            </a:r>
            <a:endParaRPr lang="en-US" sz="3600" dirty="0">
              <a:solidFill>
                <a:srgbClr val="7030A0"/>
              </a:solidFill>
              <a:latin typeface="Times New Roman"/>
              <a:ea typeface="Times New Roman"/>
              <a:cs typeface="Simplified Arabic"/>
            </a:endParaRPr>
          </a:p>
          <a:p>
            <a:pPr marL="0" indent="0" algn="just">
              <a:buNone/>
            </a:pPr>
            <a:r>
              <a:rPr lang="ar-IQ" sz="3600" dirty="0">
                <a:solidFill>
                  <a:srgbClr val="7030A0"/>
                </a:solidFill>
                <a:latin typeface="Times New Roman"/>
                <a:ea typeface="Times New Roman"/>
                <a:cs typeface="Simplified Arabic"/>
              </a:rPr>
              <a:t>6- يجب معرفة إن كثرة التهديف المّركز على الهدف يربك حامي الهدف . </a:t>
            </a:r>
            <a:endParaRPr lang="en-US" sz="3600" dirty="0">
              <a:solidFill>
                <a:srgbClr val="7030A0"/>
              </a:solidFill>
              <a:latin typeface="Times New Roman"/>
              <a:ea typeface="Times New Roman"/>
              <a:cs typeface="Simplified Arabic"/>
            </a:endParaRPr>
          </a:p>
          <a:p>
            <a:pPr marL="0" indent="0" algn="just">
              <a:buNone/>
            </a:pPr>
            <a:r>
              <a:rPr lang="ar-IQ" sz="3600" dirty="0">
                <a:solidFill>
                  <a:srgbClr val="7030A0"/>
                </a:solidFill>
                <a:latin typeface="Times New Roman"/>
                <a:ea typeface="Times New Roman"/>
                <a:cs typeface="Simplified Arabic"/>
              </a:rPr>
              <a:t>7- لعب الكرة على الهدف في منطقة الجزاء من اللمسة الأولى </a:t>
            </a:r>
            <a:r>
              <a:rPr lang="ar-IQ" sz="3600" dirty="0" smtClean="0">
                <a:solidFill>
                  <a:srgbClr val="7030A0"/>
                </a:solidFill>
                <a:latin typeface="Times New Roman"/>
                <a:ea typeface="Times New Roman"/>
                <a:cs typeface="Simplified Arabic"/>
              </a:rPr>
              <a:t>إن </a:t>
            </a:r>
            <a:r>
              <a:rPr lang="ar-IQ" sz="3600" dirty="0">
                <a:solidFill>
                  <a:srgbClr val="7030A0"/>
                </a:solidFill>
                <a:latin typeface="Times New Roman"/>
                <a:ea typeface="Times New Roman"/>
                <a:cs typeface="Simplified Arabic"/>
              </a:rPr>
              <a:t>أمكن ذلك . </a:t>
            </a:r>
            <a:endParaRPr lang="en-US" sz="3600" dirty="0">
              <a:solidFill>
                <a:srgbClr val="7030A0"/>
              </a:solidFill>
              <a:latin typeface="Times New Roman"/>
              <a:ea typeface="Times New Roman"/>
              <a:cs typeface="Simplified Arabic"/>
            </a:endParaRPr>
          </a:p>
          <a:p>
            <a:pPr marL="0" indent="0" algn="just">
              <a:buNone/>
            </a:pPr>
            <a:r>
              <a:rPr lang="ar-IQ" sz="3600" dirty="0">
                <a:solidFill>
                  <a:srgbClr val="7030A0"/>
                </a:solidFill>
                <a:latin typeface="Times New Roman"/>
                <a:ea typeface="Times New Roman"/>
                <a:cs typeface="Simplified Arabic"/>
              </a:rPr>
              <a:t>8- اللاعب الأكثر تأثيراً ويمتلك الفرصة السانحة هو من يقوم بالتهديف على المرمى . </a:t>
            </a:r>
            <a:endParaRPr lang="en-US" sz="3600" dirty="0">
              <a:solidFill>
                <a:srgbClr val="7030A0"/>
              </a:solidFill>
              <a:latin typeface="Times New Roman"/>
              <a:ea typeface="Times New Roman"/>
              <a:cs typeface="Simplified Arabic"/>
            </a:endParaRPr>
          </a:p>
          <a:p>
            <a:pPr marL="0" indent="0">
              <a:buNone/>
            </a:pPr>
            <a:endParaRPr lang="ar-IQ" sz="4400" dirty="0">
              <a:solidFill>
                <a:srgbClr val="7030A0"/>
              </a:solidFill>
            </a:endParaRPr>
          </a:p>
        </p:txBody>
      </p:sp>
    </p:spTree>
    <p:extLst>
      <p:ext uri="{BB962C8B-B14F-4D97-AF65-F5344CB8AC3E}">
        <p14:creationId xmlns:p14="http://schemas.microsoft.com/office/powerpoint/2010/main" val="370195687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277</Words>
  <Application>Microsoft Office PowerPoint</Application>
  <PresentationFormat>عرض على الشاشة (3:4)‏</PresentationFormat>
  <Paragraphs>13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DR.Wael 2010</dc:creator>
  <cp:lastModifiedBy>DR.Wael 2010</cp:lastModifiedBy>
  <cp:revision>5</cp:revision>
  <dcterms:created xsi:type="dcterms:W3CDTF">2019-09-14T18:08:30Z</dcterms:created>
  <dcterms:modified xsi:type="dcterms:W3CDTF">2019-09-14T19:54:31Z</dcterms:modified>
</cp:coreProperties>
</file>